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72" r:id="rId12"/>
    <p:sldId id="267" r:id="rId13"/>
    <p:sldId id="268" r:id="rId14"/>
    <p:sldId id="274" r:id="rId15"/>
    <p:sldId id="275" r:id="rId16"/>
    <p:sldId id="276" r:id="rId17"/>
    <p:sldId id="277" r:id="rId18"/>
    <p:sldId id="271" r:id="rId19"/>
    <p:sldId id="273" r:id="rId20"/>
    <p:sldId id="269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7C50B40-19F7-406A-B7B9-66465A6868C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BB14761-9B45-4A0C-BB3F-A37529E3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B40-19F7-406A-B7B9-66465A6868C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4761-9B45-4A0C-BB3F-A37529E3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B40-19F7-406A-B7B9-66465A6868C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4761-9B45-4A0C-BB3F-A37529E3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B40-19F7-406A-B7B9-66465A6868C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4761-9B45-4A0C-BB3F-A37529E3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B40-19F7-406A-B7B9-66465A6868C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4761-9B45-4A0C-BB3F-A37529E3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B40-19F7-406A-B7B9-66465A6868C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4761-9B45-4A0C-BB3F-A37529E3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C50B40-19F7-406A-B7B9-66465A6868C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B14761-9B45-4A0C-BB3F-A37529E31321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7C50B40-19F7-406A-B7B9-66465A6868C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BB14761-9B45-4A0C-BB3F-A37529E3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B40-19F7-406A-B7B9-66465A6868C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4761-9B45-4A0C-BB3F-A37529E3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B40-19F7-406A-B7B9-66465A6868C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4761-9B45-4A0C-BB3F-A37529E3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B40-19F7-406A-B7B9-66465A6868C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4761-9B45-4A0C-BB3F-A37529E3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7C50B40-19F7-406A-B7B9-66465A6868C0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BB14761-9B45-4A0C-BB3F-A37529E313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ГРАФИЧЕСКИЙ ДИЗАЙН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Тема: Фирменный стиль</a:t>
            </a:r>
          </a:p>
          <a:p>
            <a:r>
              <a:rPr lang="ru-RU" dirty="0" smtClean="0"/>
              <a:t>Составила педагог дополнительного образования </a:t>
            </a:r>
            <a:r>
              <a:rPr lang="ru-RU" dirty="0" err="1" smtClean="0"/>
              <a:t>Ивонинская</a:t>
            </a:r>
            <a:r>
              <a:rPr lang="ru-RU" dirty="0" smtClean="0"/>
              <a:t> О.А.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4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chemeClr val="accent2"/>
                </a:solidFill>
                <a:latin typeface="Georgia"/>
                <a:ea typeface="+mn-ea"/>
                <a:cs typeface="+mn-cs"/>
              </a:rPr>
              <a:t>Фирменные цвета</a:t>
            </a: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оказывают значительное эмоциональное воздействие на потребителей. С точки зрения психологов — </a:t>
            </a:r>
            <a:r>
              <a:rPr lang="ru-RU" b="1" dirty="0"/>
              <a:t>зелёный</a:t>
            </a:r>
            <a:r>
              <a:rPr lang="ru-RU" dirty="0"/>
              <a:t> цвет успокаивающе влияет на нервную систему, снимает раздражительность и усталость. </a:t>
            </a:r>
            <a:r>
              <a:rPr lang="ru-RU" b="1" dirty="0"/>
              <a:t>Красный</a:t>
            </a:r>
            <a:r>
              <a:rPr lang="ru-RU" dirty="0"/>
              <a:t>, безусловно, активный цвет, стимулирующий работу мозга. Цвет, скорее, раздражающий. </a:t>
            </a:r>
            <a:r>
              <a:rPr lang="ru-RU" b="1" dirty="0"/>
              <a:t>Жёлтый</a:t>
            </a:r>
            <a:r>
              <a:rPr lang="ru-RU" dirty="0"/>
              <a:t> и </a:t>
            </a:r>
            <a:r>
              <a:rPr lang="ru-RU" b="1" dirty="0"/>
              <a:t>оранжевый</a:t>
            </a:r>
            <a:r>
              <a:rPr lang="ru-RU" dirty="0"/>
              <a:t> также стимулируют работу мозга, но в отличие от красного вызывают ощущение благополучия и веселья. Цвет </a:t>
            </a:r>
            <a:r>
              <a:rPr lang="ru-RU" dirty="0" err="1"/>
              <a:t>импульсивный.</a:t>
            </a:r>
            <a:r>
              <a:rPr lang="ru-RU" b="1" dirty="0" err="1"/>
              <a:t>Синий</a:t>
            </a:r>
            <a:r>
              <a:rPr lang="ru-RU" dirty="0"/>
              <a:t> цвет при слишком долгом воздействии вызывает усталость и угнетённость, хотя, в целом, цвет нейтральный. В отличие от него, </a:t>
            </a:r>
            <a:r>
              <a:rPr lang="ru-RU" b="1" dirty="0"/>
              <a:t>голубой</a:t>
            </a:r>
            <a:r>
              <a:rPr lang="ru-RU" dirty="0"/>
              <a:t> схож по воздействию с зелёным.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0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РАССМОТРИМ НА ПРИМЕРЕ КОМПАНИИ </a:t>
            </a:r>
            <a:r>
              <a:rPr lang="ru-RU" sz="3100" dirty="0" smtClean="0"/>
              <a:t>APPLE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>Белый</a:t>
            </a:r>
            <a:r>
              <a:rPr lang="ru-RU" sz="2700" dirty="0"/>
              <a:t>. Наиболее знаковым цвет является для </a:t>
            </a:r>
            <a:r>
              <a:rPr lang="ru-RU" sz="2700" dirty="0" err="1"/>
              <a:t>Apple</a:t>
            </a:r>
            <a:r>
              <a:rPr lang="ru-RU" sz="2700" dirty="0"/>
              <a:t>, которая снабдила им упаковки, продукты и логотип</a:t>
            </a:r>
            <a:r>
              <a:rPr lang="ru-RU" sz="3100" dirty="0"/>
              <a:t>. 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19513"/>
          <a:stretch/>
        </p:blipFill>
        <p:spPr bwMode="auto">
          <a:xfrm>
            <a:off x="362953" y="2946900"/>
            <a:ext cx="4054624" cy="372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"/>
          <a:stretch/>
        </p:blipFill>
        <p:spPr bwMode="auto">
          <a:xfrm>
            <a:off x="4460451" y="3033127"/>
            <a:ext cx="4393967" cy="356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3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6" y="1196751"/>
            <a:ext cx="2879145" cy="1727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96752"/>
            <a:ext cx="5367569" cy="4680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6" y="2996953"/>
            <a:ext cx="2879146" cy="28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Georgia"/>
                <a:ea typeface="+mn-ea"/>
                <a:cs typeface="+mn-cs"/>
              </a:rPr>
              <a:t>Макеты для сувенирной продукции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ru-RU" dirty="0"/>
          </a:p>
          <a:p>
            <a:pPr lvl="0"/>
            <a:r>
              <a:rPr lang="ru-RU" dirty="0" smtClean="0">
                <a:solidFill>
                  <a:schemeClr val="accent2"/>
                </a:solidFill>
              </a:rPr>
              <a:t>Брелоки</a:t>
            </a:r>
            <a:endParaRPr lang="ru-RU" dirty="0">
              <a:solidFill>
                <a:schemeClr val="accent2"/>
              </a:solidFill>
            </a:endParaRPr>
          </a:p>
          <a:p>
            <a:pPr lvl="0"/>
            <a:r>
              <a:rPr lang="ru-RU" dirty="0">
                <a:solidFill>
                  <a:schemeClr val="accent2"/>
                </a:solidFill>
              </a:rPr>
              <a:t>Ручки, маркеры</a:t>
            </a:r>
          </a:p>
          <a:p>
            <a:pPr lvl="0"/>
            <a:r>
              <a:rPr lang="ru-RU" dirty="0">
                <a:solidFill>
                  <a:schemeClr val="accent2"/>
                </a:solidFill>
              </a:rPr>
              <a:t>Чашки, кружки, стаканы</a:t>
            </a:r>
          </a:p>
          <a:p>
            <a:pPr lvl="0"/>
            <a:r>
              <a:rPr lang="ru-RU" dirty="0">
                <a:solidFill>
                  <a:schemeClr val="accent2"/>
                </a:solidFill>
              </a:rPr>
              <a:t>Футболки, рубашки, куртки, кепки</a:t>
            </a:r>
          </a:p>
          <a:p>
            <a:pPr lvl="0"/>
            <a:r>
              <a:rPr lang="ru-RU" dirty="0">
                <a:solidFill>
                  <a:schemeClr val="accent2"/>
                </a:solidFill>
              </a:rPr>
              <a:t>Пакеты (бумажные, полиэтиленовые)</a:t>
            </a:r>
          </a:p>
          <a:p>
            <a:pPr lvl="0"/>
            <a:r>
              <a:rPr lang="ru-RU" dirty="0">
                <a:solidFill>
                  <a:schemeClr val="accent2"/>
                </a:solidFill>
              </a:rPr>
              <a:t>Подарочные наборы</a:t>
            </a:r>
          </a:p>
          <a:p>
            <a:pPr lvl="0"/>
            <a:r>
              <a:rPr lang="ru-RU" dirty="0">
                <a:solidFill>
                  <a:schemeClr val="accent2"/>
                </a:solidFill>
              </a:rPr>
              <a:t>Календари (карманные, настольные, настенные)</a:t>
            </a:r>
          </a:p>
          <a:p>
            <a:pPr lvl="0"/>
            <a:r>
              <a:rPr lang="ru-RU" dirty="0">
                <a:solidFill>
                  <a:schemeClr val="accent2"/>
                </a:solidFill>
              </a:rPr>
              <a:t>Часы (наручные, настольные, настенные)</a:t>
            </a:r>
          </a:p>
          <a:p>
            <a:pPr lvl="0"/>
            <a:r>
              <a:rPr lang="ru-RU" dirty="0">
                <a:solidFill>
                  <a:schemeClr val="accent2"/>
                </a:solidFill>
              </a:rPr>
              <a:t>флэш-карты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1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ткрытый урок фирм стиль\Zelenii_lug_medical_center_corporate_identity3_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033973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6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открытый урок фирм стиль\533e9354e926a_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595"/>
            <a:ext cx="872672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открытый урок фирм стиль\img-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"/>
          <a:stretch/>
        </p:blipFill>
        <p:spPr bwMode="auto">
          <a:xfrm>
            <a:off x="251519" y="1126766"/>
            <a:ext cx="857638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открытый урок фирм стиль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2" y="660973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открытый урок фирм стиль\s1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55" y="3612468"/>
            <a:ext cx="4170040" cy="31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открытый урок фирм стиль\3a72ed8b4cea40fa6c948fc9a730d3f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98567"/>
            <a:ext cx="4611227" cy="22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открытый урок фирм стиль\4e8a1df7dd7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91" y="691774"/>
            <a:ext cx="3312368" cy="3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524375" cy="1009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7" y="2389672"/>
            <a:ext cx="3086100" cy="1476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16" y="1720039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4149080"/>
            <a:ext cx="2762250" cy="1657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34755"/>
            <a:ext cx="2000250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8" y="4437112"/>
            <a:ext cx="3048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412776"/>
            <a:ext cx="5958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рактическая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работа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/>
              <a:t>бренда для </a:t>
            </a:r>
            <a:r>
              <a:rPr lang="ru-RU" dirty="0" smtClean="0"/>
              <a:t>объединения «Юный дизайнер»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Знак(эмблема)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Название-логотип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Слоган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Фирменные цвета (не более 4)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Д</a:t>
            </a:r>
            <a:r>
              <a:rPr lang="ru-RU" dirty="0" err="1"/>
              <a:t>елимся</a:t>
            </a:r>
            <a:r>
              <a:rPr lang="ru-RU" dirty="0"/>
              <a:t> на 3-4 команды. Распределяем обязанности: обсуждаем цвета, разрабатываем в фирменных цветах логотип (название плюс эмблема), придумываем слоган (девиз), размещаем на </a:t>
            </a:r>
            <a:r>
              <a:rPr lang="ru-RU" dirty="0" err="1"/>
              <a:t>банере</a:t>
            </a:r>
            <a:r>
              <a:rPr lang="ru-RU" dirty="0"/>
              <a:t> (А-3</a:t>
            </a:r>
            <a:r>
              <a:rPr lang="ru-RU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Выставка-обсуждение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3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+mn-lt"/>
                <a:ea typeface="Calibri"/>
                <a:cs typeface="Times New Roman"/>
              </a:rPr>
              <a:t/>
            </a:r>
            <a:br>
              <a:rPr lang="ru-RU" sz="2000" b="1" dirty="0" smtClean="0">
                <a:latin typeface="+mn-lt"/>
                <a:ea typeface="Calibri"/>
                <a:cs typeface="Times New Roman"/>
              </a:rPr>
            </a:br>
            <a:r>
              <a:rPr lang="ru-RU" sz="2000" b="1" dirty="0" smtClean="0">
                <a:latin typeface="+mn-lt"/>
                <a:ea typeface="Calibri"/>
                <a:cs typeface="Times New Roman"/>
              </a:rPr>
              <a:t>Графический </a:t>
            </a:r>
            <a:r>
              <a:rPr lang="ru-RU" sz="2000" b="1" dirty="0">
                <a:latin typeface="+mn-lt"/>
                <a:ea typeface="Calibri"/>
                <a:cs typeface="Times New Roman"/>
              </a:rPr>
              <a:t>дизайн</a:t>
            </a:r>
            <a:r>
              <a:rPr lang="ru-RU" sz="2000" dirty="0">
                <a:latin typeface="+mn-lt"/>
                <a:ea typeface="Calibri"/>
                <a:cs typeface="Times New Roman"/>
              </a:rPr>
              <a:t> — художественно-проектная деятельность по созданию гармоничной и эффективной визуально-коммуникативной среды. Графический дизайн вносит инновационный вклад в развитие социально-экономической </a:t>
            </a:r>
            <a:r>
              <a:rPr lang="ru-RU" sz="2000" dirty="0" smtClean="0">
                <a:latin typeface="+mn-lt"/>
                <a:ea typeface="Calibri"/>
                <a:cs typeface="Times New Roman"/>
              </a:rPr>
              <a:t>и культурной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с</a:t>
            </a:r>
            <a:r>
              <a:rPr lang="ru-RU" sz="2000" dirty="0" smtClean="0">
                <a:latin typeface="+mn-lt"/>
                <a:ea typeface="Calibri"/>
                <a:cs typeface="Times New Roman"/>
              </a:rPr>
              <a:t>фер </a:t>
            </a:r>
            <a:r>
              <a:rPr lang="ru-RU" sz="2000" dirty="0">
                <a:latin typeface="+mn-lt"/>
                <a:ea typeface="Calibri"/>
                <a:cs typeface="Times New Roman"/>
              </a:rPr>
              <a:t>жизни, способствуя формированию </a:t>
            </a:r>
            <a:r>
              <a:rPr lang="ru-RU" sz="2000" dirty="0" smtClean="0">
                <a:latin typeface="+mn-lt"/>
                <a:ea typeface="Calibri"/>
                <a:cs typeface="Times New Roman"/>
              </a:rPr>
              <a:t>визуального ландшафта </a:t>
            </a:r>
            <a:r>
              <a:rPr lang="ru-RU" sz="2000" dirty="0">
                <a:latin typeface="+mn-lt"/>
                <a:ea typeface="Calibri"/>
                <a:cs typeface="Times New Roman"/>
              </a:rPr>
              <a:t>современности.</a:t>
            </a:r>
            <a:br>
              <a:rPr lang="ru-RU" sz="2000" dirty="0">
                <a:latin typeface="+mn-lt"/>
                <a:ea typeface="Calibri"/>
                <a:cs typeface="Times New Roman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24944"/>
            <a:ext cx="4680520" cy="3429999"/>
          </a:xfrm>
        </p:spPr>
      </p:pic>
    </p:spTree>
    <p:extLst>
      <p:ext uri="{BB962C8B-B14F-4D97-AF65-F5344CB8AC3E}">
        <p14:creationId xmlns:p14="http://schemas.microsoft.com/office/powerpoint/2010/main" val="10670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2161032" cy="2154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68760"/>
            <a:ext cx="2696808" cy="1584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7" y="3645024"/>
            <a:ext cx="2314575" cy="1981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54474"/>
            <a:ext cx="2419350" cy="1895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51163"/>
            <a:ext cx="1840693" cy="2292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90" y="3697439"/>
            <a:ext cx="3035472" cy="21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6" y="941843"/>
            <a:ext cx="3865572" cy="2736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6" y="3933054"/>
            <a:ext cx="3912614" cy="2702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513" y="1052735"/>
            <a:ext cx="1550942" cy="2520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62" y="941430"/>
            <a:ext cx="1859654" cy="2631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14" y="3933053"/>
            <a:ext cx="3532435" cy="2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0" lvl="0" indent="-256032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ru-RU" sz="2400" b="1" dirty="0">
                <a:solidFill>
                  <a:schemeClr val="accent2"/>
                </a:solidFill>
                <a:latin typeface="+mn-lt"/>
                <a:ea typeface="Calibri"/>
                <a:cs typeface="Times New Roman"/>
              </a:rPr>
              <a:t>Наступление эпохи книгопечатания</a:t>
            </a:r>
            <a:br>
              <a:rPr lang="ru-RU" sz="2400" b="1" dirty="0">
                <a:solidFill>
                  <a:schemeClr val="accent2"/>
                </a:solidFill>
                <a:latin typeface="+mn-lt"/>
                <a:ea typeface="Calibri"/>
                <a:cs typeface="Times New Roman"/>
              </a:rPr>
            </a:br>
            <a:endParaRPr lang="ru-RU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600" dirty="0">
                <a:latin typeface="Calibri"/>
                <a:ea typeface="Calibri"/>
                <a:cs typeface="Times New Roman"/>
              </a:rPr>
              <a:t>Самой первой из известных нам напечатанных книг является буддийская священная книга. Книга напечатана на ткани с помощью распиленных деревянных блоков в 868 г. во времена правления китайской династии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Тан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(618—906). В начале XI в. с помощью печатающих устройств создавались длинные свитки и книги, что делало их широко доступными во время династии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Сун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(960—1279). Но подлинное начало эры книгопечатания связано с изобретением печатного станка в середине 1440-х годов Иоганном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Гутенбергом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5155078" cy="3295501"/>
          </a:xfrm>
        </p:spPr>
      </p:pic>
    </p:spTree>
    <p:extLst>
      <p:ext uri="{BB962C8B-B14F-4D97-AF65-F5344CB8AC3E}">
        <p14:creationId xmlns:p14="http://schemas.microsoft.com/office/powerpoint/2010/main" val="33837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144" lvl="0">
              <a:spcBef>
                <a:spcPts val="300"/>
              </a:spcBef>
            </a:pPr>
            <a:r>
              <a:rPr lang="ru-RU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Графический дизайн можно классифицировать по категориям решаемых задач.</a:t>
            </a:r>
            <a:br>
              <a:rPr lang="ru-RU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94894" lvl="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accent2"/>
                </a:solidFill>
              </a:rPr>
              <a:t>Типографика</a:t>
            </a:r>
            <a:r>
              <a:rPr lang="ru-RU" sz="1600" dirty="0" smtClean="0">
                <a:solidFill>
                  <a:schemeClr val="accent2"/>
                </a:solidFill>
              </a:rPr>
              <a:t>,</a:t>
            </a:r>
            <a:r>
              <a:rPr lang="ru-RU" sz="1600" dirty="0">
                <a:solidFill>
                  <a:schemeClr val="accent2"/>
                </a:solidFill>
              </a:rPr>
              <a:t> </a:t>
            </a:r>
            <a:r>
              <a:rPr lang="ru-RU" sz="1600" dirty="0" smtClean="0">
                <a:solidFill>
                  <a:schemeClr val="accent2"/>
                </a:solidFill>
              </a:rPr>
              <a:t>каллиграфия,</a:t>
            </a:r>
          </a:p>
          <a:p>
            <a:pPr lvl="0"/>
            <a:r>
              <a:rPr lang="ru-RU" sz="1600" dirty="0" smtClean="0">
                <a:solidFill>
                  <a:schemeClr val="accent2"/>
                </a:solidFill>
              </a:rPr>
              <a:t>шрифты,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smtClean="0">
                <a:solidFill>
                  <a:schemeClr val="accent2"/>
                </a:solidFill>
              </a:rPr>
              <a:t>книжное оформление.</a:t>
            </a:r>
            <a:endParaRPr lang="ru-RU" sz="1600" dirty="0">
              <a:solidFill>
                <a:schemeClr val="accent2"/>
              </a:solidFill>
            </a:endParaRPr>
          </a:p>
          <a:p>
            <a:pPr marL="294894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</a:rPr>
              <a:t>Фирменный стиль (корпоративный стиль)в </a:t>
            </a:r>
            <a:r>
              <a:rPr lang="ru-RU" sz="1600" dirty="0">
                <a:solidFill>
                  <a:schemeClr val="accent2"/>
                </a:solidFill>
              </a:rPr>
              <a:t>том числе фирменные знаки, </a:t>
            </a:r>
            <a:r>
              <a:rPr lang="ru-RU" sz="1600" dirty="0" smtClean="0">
                <a:solidFill>
                  <a:schemeClr val="accent2"/>
                </a:solidFill>
              </a:rPr>
              <a:t>логотипы</a:t>
            </a:r>
          </a:p>
          <a:p>
            <a:pPr marL="294894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</a:rPr>
              <a:t>Плакатная </a:t>
            </a:r>
            <a:r>
              <a:rPr lang="ru-RU" sz="1600" dirty="0">
                <a:solidFill>
                  <a:schemeClr val="accent2"/>
                </a:solidFill>
              </a:rPr>
              <a:t> продукция, в том числе </a:t>
            </a:r>
            <a:r>
              <a:rPr lang="ru-RU" sz="1600" dirty="0" smtClean="0">
                <a:solidFill>
                  <a:schemeClr val="accent2"/>
                </a:solidFill>
              </a:rPr>
              <a:t>рекламные плакаты</a:t>
            </a:r>
          </a:p>
          <a:p>
            <a:pPr marL="294894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</a:rPr>
              <a:t>Визуальные </a:t>
            </a:r>
            <a:r>
              <a:rPr lang="ru-RU" sz="1600" dirty="0">
                <a:solidFill>
                  <a:schemeClr val="accent2"/>
                </a:solidFill>
              </a:rPr>
              <a:t>решения </a:t>
            </a:r>
            <a:r>
              <a:rPr lang="ru-RU" sz="1600" dirty="0" smtClean="0">
                <a:solidFill>
                  <a:schemeClr val="accent2"/>
                </a:solidFill>
              </a:rPr>
              <a:t>для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smtClean="0">
                <a:solidFill>
                  <a:schemeClr val="accent2"/>
                </a:solidFill>
              </a:rPr>
              <a:t>упаковок</a:t>
            </a:r>
            <a:r>
              <a:rPr lang="ru-RU" sz="1600" dirty="0">
                <a:solidFill>
                  <a:schemeClr val="accent2"/>
                </a:solidFill>
              </a:rPr>
              <a:t> продукции, в том числе </a:t>
            </a:r>
            <a:r>
              <a:rPr lang="ru-RU" sz="1600" dirty="0" smtClean="0">
                <a:solidFill>
                  <a:schemeClr val="accent2"/>
                </a:solidFill>
              </a:rPr>
              <a:t>кондитерской</a:t>
            </a:r>
            <a:r>
              <a:rPr lang="ru-RU" sz="1600" dirty="0">
                <a:solidFill>
                  <a:schemeClr val="accent2"/>
                </a:solidFill>
              </a:rPr>
              <a:t> и пищевой</a:t>
            </a:r>
          </a:p>
          <a:p>
            <a:pPr marL="294894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/>
                </a:solidFill>
              </a:rPr>
              <a:t>Задачи </a:t>
            </a:r>
            <a:r>
              <a:rPr lang="ru-RU" sz="1600" dirty="0" smtClean="0">
                <a:solidFill>
                  <a:schemeClr val="accent2"/>
                </a:solidFill>
              </a:rPr>
              <a:t>веб-дизайна</a:t>
            </a:r>
          </a:p>
          <a:p>
            <a:pPr marL="294894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</a:rPr>
              <a:t>Визуальный </a:t>
            </a:r>
            <a:r>
              <a:rPr lang="ru-RU" sz="1600" dirty="0">
                <a:solidFill>
                  <a:schemeClr val="accent2"/>
                </a:solidFill>
              </a:rPr>
              <a:t>стиль </a:t>
            </a:r>
            <a:r>
              <a:rPr lang="ru-RU" sz="1600" dirty="0" smtClean="0">
                <a:solidFill>
                  <a:schemeClr val="accent2"/>
                </a:solidFill>
              </a:rPr>
              <a:t>телевизионных передач </a:t>
            </a:r>
            <a:r>
              <a:rPr lang="ru-RU" sz="1600" dirty="0">
                <a:solidFill>
                  <a:schemeClr val="accent2"/>
                </a:solidFill>
              </a:rPr>
              <a:t> и других </a:t>
            </a:r>
            <a:r>
              <a:rPr lang="ru-RU" sz="1600" dirty="0" smtClean="0">
                <a:solidFill>
                  <a:schemeClr val="accent2"/>
                </a:solidFill>
              </a:rPr>
              <a:t>продуктов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smtClean="0">
                <a:solidFill>
                  <a:schemeClr val="accent2"/>
                </a:solidFill>
              </a:rPr>
              <a:t>СМИ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9" y="911541"/>
            <a:ext cx="2552700" cy="17907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15" y="914949"/>
            <a:ext cx="1848705" cy="150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5" y="2852936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07" y="2924944"/>
            <a:ext cx="1628960" cy="122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15" y="2614252"/>
            <a:ext cx="1652977" cy="11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87" y="4014288"/>
            <a:ext cx="2263836" cy="159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5" y="5301208"/>
            <a:ext cx="34813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3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066800"/>
          </a:xfrm>
        </p:spPr>
        <p:txBody>
          <a:bodyPr/>
          <a:lstStyle/>
          <a:p>
            <a:pPr algn="ctr" fontAlgn="base">
              <a:lnSpc>
                <a:spcPts val="3000"/>
              </a:lnSpc>
              <a:spcAft>
                <a:spcPts val="900"/>
              </a:spcAft>
            </a:pPr>
            <a:r>
              <a:rPr lang="ru-RU" b="1" i="1" kern="1800" dirty="0">
                <a:solidFill>
                  <a:schemeClr val="accent3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Фирменный стиль</a:t>
            </a:r>
            <a:r>
              <a:rPr lang="ru-RU" sz="1800" i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i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Понятие фирменного стиля появилось в начале XX века, когда количество компаний, работающих в одной области, критически возросло, и стала актуальной проблема их </a:t>
            </a:r>
            <a:r>
              <a:rPr lang="ru-RU" dirty="0" smtClean="0"/>
              <a:t>узнаваемости</a:t>
            </a:r>
          </a:p>
          <a:p>
            <a:endParaRPr lang="ru-RU" dirty="0"/>
          </a:p>
          <a:p>
            <a:r>
              <a:rPr lang="ru-RU" dirty="0"/>
              <a:t>Фирменный стиль (корпоративный стиль или </a:t>
            </a:r>
            <a:r>
              <a:rPr lang="ru-RU" dirty="0" err="1"/>
              <a:t>айдентика</a:t>
            </a:r>
            <a:r>
              <a:rPr lang="ru-RU" dirty="0"/>
              <a:t>) – это одно из самых мощных средств для закрепления узнаваемости компании или бренда</a:t>
            </a:r>
            <a:r>
              <a:rPr lang="ru-RU" dirty="0" smtClean="0"/>
              <a:t>.</a:t>
            </a:r>
            <a:r>
              <a:rPr lang="ru-RU" dirty="0"/>
              <a:t> Также известен как «</a:t>
            </a:r>
            <a:r>
              <a:rPr lang="ru-RU" dirty="0" err="1"/>
              <a:t>БрендБук</a:t>
            </a:r>
            <a:r>
              <a:rPr lang="ru-RU" dirty="0"/>
              <a:t>» 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5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Элементы фирменного стиля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base">
              <a:buNone/>
            </a:pPr>
            <a:endParaRPr lang="ru-RU" dirty="0"/>
          </a:p>
          <a:p>
            <a:pPr fontAlgn="base"/>
            <a:r>
              <a:rPr lang="ru-RU" sz="2600" b="1" dirty="0">
                <a:solidFill>
                  <a:schemeClr val="accent2"/>
                </a:solidFill>
              </a:rPr>
              <a:t>    </a:t>
            </a:r>
            <a:r>
              <a:rPr lang="ru-RU" dirty="0">
                <a:solidFill>
                  <a:schemeClr val="accent2"/>
                </a:solidFill>
              </a:rPr>
              <a:t>Логотип;</a:t>
            </a:r>
          </a:p>
          <a:p>
            <a:pPr fontAlgn="base"/>
            <a:r>
              <a:rPr lang="ru-RU" dirty="0">
                <a:solidFill>
                  <a:schemeClr val="accent2"/>
                </a:solidFill>
              </a:rPr>
              <a:t>    </a:t>
            </a:r>
            <a:r>
              <a:rPr lang="ru-RU" dirty="0" smtClean="0">
                <a:solidFill>
                  <a:schemeClr val="accent2"/>
                </a:solidFill>
              </a:rPr>
              <a:t>Фирменный </a:t>
            </a:r>
            <a:r>
              <a:rPr lang="ru-RU" dirty="0">
                <a:solidFill>
                  <a:schemeClr val="accent2"/>
                </a:solidFill>
              </a:rPr>
              <a:t>блок (сочетание фирменного знака и названия компании или бренда);</a:t>
            </a:r>
          </a:p>
          <a:p>
            <a:pPr fontAlgn="base"/>
            <a:r>
              <a:rPr lang="ru-RU" dirty="0">
                <a:solidFill>
                  <a:schemeClr val="accent2"/>
                </a:solidFill>
              </a:rPr>
              <a:t>     </a:t>
            </a:r>
            <a:r>
              <a:rPr lang="ru-RU" dirty="0" smtClean="0">
                <a:solidFill>
                  <a:schemeClr val="accent2"/>
                </a:solidFill>
              </a:rPr>
              <a:t>Слоган</a:t>
            </a:r>
            <a:r>
              <a:rPr lang="ru-RU" dirty="0">
                <a:solidFill>
                  <a:schemeClr val="accent2"/>
                </a:solidFill>
              </a:rPr>
              <a:t>;</a:t>
            </a:r>
          </a:p>
          <a:p>
            <a:pPr fontAlgn="base"/>
            <a:r>
              <a:rPr lang="ru-RU" dirty="0">
                <a:solidFill>
                  <a:schemeClr val="accent2"/>
                </a:solidFill>
              </a:rPr>
              <a:t>     </a:t>
            </a:r>
            <a:r>
              <a:rPr lang="ru-RU" dirty="0" smtClean="0">
                <a:solidFill>
                  <a:schemeClr val="accent2"/>
                </a:solidFill>
              </a:rPr>
              <a:t>Цветовая </a:t>
            </a:r>
            <a:r>
              <a:rPr lang="ru-RU" dirty="0">
                <a:solidFill>
                  <a:schemeClr val="accent2"/>
                </a:solidFill>
              </a:rPr>
              <a:t>гамма;</a:t>
            </a:r>
          </a:p>
          <a:p>
            <a:pPr fontAlgn="base"/>
            <a:r>
              <a:rPr lang="ru-RU" dirty="0">
                <a:solidFill>
                  <a:schemeClr val="accent2"/>
                </a:solidFill>
              </a:rPr>
              <a:t>    Сочетания шрифтов;</a:t>
            </a:r>
          </a:p>
          <a:p>
            <a:pPr fontAlgn="base"/>
            <a:r>
              <a:rPr lang="ru-RU" dirty="0">
                <a:solidFill>
                  <a:schemeClr val="accent2"/>
                </a:solidFill>
              </a:rPr>
              <a:t>    Персонаж компании или бренда </a:t>
            </a:r>
            <a:endParaRPr lang="ru-RU" dirty="0" smtClean="0">
              <a:solidFill>
                <a:schemeClr val="accent2"/>
              </a:solidFill>
            </a:endParaRPr>
          </a:p>
          <a:p>
            <a:pPr marL="109728" indent="0" fontAlgn="base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2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latin typeface="+mn-lt"/>
                <a:ea typeface="Times New Roman"/>
              </a:rPr>
              <a:t>Товарный знак </a:t>
            </a:r>
            <a:r>
              <a:rPr lang="ru-RU" dirty="0" smtClean="0">
                <a:solidFill>
                  <a:schemeClr val="accent2"/>
                </a:solidFill>
                <a:latin typeface="+mn-lt"/>
                <a:ea typeface="Times New Roman"/>
              </a:rPr>
              <a:t>- эмблема</a:t>
            </a:r>
            <a:endParaRPr lang="ru-RU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2133600" cy="2143125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48510"/>
            <a:ext cx="3048000" cy="1476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04864"/>
            <a:ext cx="2395424" cy="2114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25" y="2028770"/>
            <a:ext cx="3343275" cy="2466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82693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ЛОГОТИП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75" y="1085653"/>
            <a:ext cx="4047425" cy="23157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3416106" cy="27450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30" y="3429000"/>
            <a:ext cx="3089316" cy="17388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50" y="5341292"/>
            <a:ext cx="3495675" cy="1304925"/>
          </a:xfrm>
          <a:prstGeom prst="rect">
            <a:avLst/>
          </a:prstGeom>
        </p:spPr>
      </p:pic>
      <p:pic>
        <p:nvPicPr>
          <p:cNvPr id="12" name="Объект 11" descr="Виды и дизайн логотипов"/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68" y="2515544"/>
            <a:ext cx="241935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4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52525"/>
                </a:solidFill>
                <a:latin typeface="+mn-lt"/>
              </a:rPr>
              <a:t>Слоган</a:t>
            </a:r>
            <a:endParaRPr lang="ru-RU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252525"/>
                </a:solidFill>
                <a:latin typeface="Arial"/>
              </a:rPr>
              <a:t>рекламный девиз, который в сжатом виде передаёт рекламное сообщение, часть долговременной коммуникационной платформы бренда. Употребляется во всех видах рекламной коммуникации для привлечения внимания целевой аудитории, повышения её лояльности к бренду, стимулирования продаж. Может быть зарегистрирован, как товарный знак.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Стремление делать добро </a:t>
            </a:r>
            <a:r>
              <a:rPr lang="ru-RU" dirty="0" smtClean="0"/>
              <a:t>заложено </a:t>
            </a:r>
            <a:r>
              <a:rPr lang="ru-RU" dirty="0"/>
              <a:t>в нашем коде. </a:t>
            </a:r>
            <a:endParaRPr lang="ru-RU" dirty="0" smtClean="0"/>
          </a:p>
          <a:p>
            <a:r>
              <a:rPr lang="ru-RU" dirty="0"/>
              <a:t>Быть особенным. Каждую </a:t>
            </a:r>
            <a:r>
              <a:rPr lang="ru-RU" dirty="0" smtClean="0"/>
              <a:t>секунду</a:t>
            </a:r>
          </a:p>
          <a:p>
            <a:r>
              <a:rPr lang="ru-RU" dirty="0" smtClean="0"/>
              <a:t>Я тот, кто я есть</a:t>
            </a:r>
          </a:p>
          <a:p>
            <a:endParaRPr lang="ru-RU" dirty="0"/>
          </a:p>
          <a:p>
            <a:r>
              <a:rPr lang="ru-RU" dirty="0" smtClean="0"/>
              <a:t>Потому что вы этого достойны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82" y="3448204"/>
            <a:ext cx="1428750" cy="295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466" y="4876204"/>
            <a:ext cx="14287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164</TotalTime>
  <Words>345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ГРАФИЧЕСКИЙ ДИЗАЙН</vt:lpstr>
      <vt:lpstr> Графический дизайн — художественно-проектная деятельность по созданию гармоничной и эффективной визуально-коммуникативной среды. Графический дизайн вносит инновационный вклад в развитие социально-экономической и культурной сфер жизни, способствуя формированию визуального ландшафта современности. </vt:lpstr>
      <vt:lpstr>Наступление эпохи книгопечатания </vt:lpstr>
      <vt:lpstr>Графический дизайн можно классифицировать по категориям решаемых задач. </vt:lpstr>
      <vt:lpstr>Фирменный стиль </vt:lpstr>
      <vt:lpstr>Элементы фирменного стиля</vt:lpstr>
      <vt:lpstr>Товарный знак - эмблема</vt:lpstr>
      <vt:lpstr>ЛОГОТИП</vt:lpstr>
      <vt:lpstr>Слоган</vt:lpstr>
      <vt:lpstr>Фирменные цвета</vt:lpstr>
      <vt:lpstr>РАССМОТРИМ НА ПРИМЕРЕ КОМПАНИИ APPLE  Белый. Наиболее знаковым цвет является для Apple, которая снабдила им упаковки, продукты и логотип. </vt:lpstr>
      <vt:lpstr>Презентация PowerPoint</vt:lpstr>
      <vt:lpstr>Макеты для сувенирной продукции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ГРАФИЧЕСКИЙ ДИЗАЙН</dc:title>
  <dc:creator>user</dc:creator>
  <cp:lastModifiedBy>user</cp:lastModifiedBy>
  <cp:revision>22</cp:revision>
  <dcterms:created xsi:type="dcterms:W3CDTF">2015-01-15T13:26:23Z</dcterms:created>
  <dcterms:modified xsi:type="dcterms:W3CDTF">2019-09-23T13:52:59Z</dcterms:modified>
</cp:coreProperties>
</file>